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bls.gov/oes/current/oes151131.htm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hyperlink" Target="https://www.codecademy.com/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www.khanacademy.org/computing/computer-programming" TargetMode="External"/><Relationship Id="rId6" Type="http://schemas.openxmlformats.org/officeDocument/2006/relationships/hyperlink" Target="https://studio.code.org/" TargetMode="External"/><Relationship Id="rId7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spencer.gibb.us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gif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12054"/>
            </a:lvl1pPr>
          </a:lstStyle>
          <a:p>
            <a:pPr/>
            <a:r>
              <a:t>Spencer Gibb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6172" r="0" b="16172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2014-09-01 12.38.11-enhanced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573" t="845" r="12283" b="20012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555097" y="2057399"/>
            <a:ext cx="11894605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700">
                <a:latin typeface="Montserrat Semi Bold"/>
                <a:ea typeface="Montserrat Semi Bold"/>
                <a:cs typeface="Montserrat Semi Bold"/>
                <a:sym typeface="Montserrat Semi Bold"/>
              </a:defRPr>
            </a:pPr>
            <a:r>
              <a:t>Software Is </a:t>
            </a:r>
          </a:p>
          <a:p>
            <a:pPr>
              <a:defRPr sz="10700">
                <a:latin typeface="Montserrat Semi Bold"/>
                <a:ea typeface="Montserrat Semi Bold"/>
                <a:cs typeface="Montserrat Semi Bold"/>
                <a:sym typeface="Montserrat Semi Bold"/>
              </a:defRPr>
            </a:pPr>
            <a:r>
              <a:t>Eating The World</a:t>
            </a:r>
          </a:p>
        </p:txBody>
      </p:sp>
      <p:sp>
        <p:nvSpPr>
          <p:cNvPr id="162" name="Shape 162"/>
          <p:cNvSpPr/>
          <p:nvPr/>
        </p:nvSpPr>
        <p:spPr>
          <a:xfrm>
            <a:off x="3567950" y="8058149"/>
            <a:ext cx="586890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http://on.wsj.com/1Hkyems</a:t>
            </a:r>
          </a:p>
        </p:txBody>
      </p:sp>
      <p:sp>
        <p:nvSpPr>
          <p:cNvPr id="163" name="Shape 163"/>
          <p:cNvSpPr/>
          <p:nvPr/>
        </p:nvSpPr>
        <p:spPr>
          <a:xfrm>
            <a:off x="2299817" y="7435850"/>
            <a:ext cx="84051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Marc Andreessen, Founder Netscape</a:t>
            </a:r>
          </a:p>
        </p:txBody>
      </p:sp>
      <p:sp>
        <p:nvSpPr>
          <p:cNvPr id="164" name="Shape 164"/>
          <p:cNvSpPr/>
          <p:nvPr/>
        </p:nvSpPr>
        <p:spPr>
          <a:xfrm>
            <a:off x="8324850" y="5508625"/>
            <a:ext cx="1485901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800"/>
            </a:lvl1pPr>
          </a:lstStyle>
          <a:p>
            <a:pPr/>
            <a:r>
              <a:t>🌎</a:t>
            </a:r>
          </a:p>
        </p:txBody>
      </p:sp>
      <p:pic>
        <p:nvPicPr>
          <p:cNvPr id="1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526" y="5660851"/>
            <a:ext cx="1321148" cy="1321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20925 0.000000" origin="layout" pathEditMode="relative">
                                      <p:cBhvr>
                                        <p:cTn id="1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4"/>
      <p:bldP build="whole" bldLvl="1" animBg="1" rev="0" advAuto="0" spid="164" grpId="1"/>
      <p:bldP build="whole" bldLvl="1" animBg="1" rev="0" advAuto="0" spid="165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hueOff val="-2473793"/>
            <a:satOff val="-50209"/>
            <a:lumOff val="2354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2757023" y="444499"/>
            <a:ext cx="749075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700">
                <a:solidFill>
                  <a:srgbClr val="FFFFFF"/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pPr>
            <a:r>
              <a:t>Software Is </a:t>
            </a:r>
          </a:p>
          <a:p>
            <a:pPr>
              <a:defRPr sz="6700">
                <a:solidFill>
                  <a:srgbClr val="FFFFFF"/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pPr>
            <a:r>
              <a:t>Eating The World</a:t>
            </a:r>
          </a:p>
        </p:txBody>
      </p:sp>
      <p:sp>
        <p:nvSpPr>
          <p:cNvPr id="168" name="Shape 168"/>
          <p:cNvSpPr/>
          <p:nvPr/>
        </p:nvSpPr>
        <p:spPr>
          <a:xfrm>
            <a:off x="3252152" y="4762499"/>
            <a:ext cx="65004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Median Pay: $79,530</a:t>
            </a:r>
          </a:p>
        </p:txBody>
      </p:sp>
      <p:sp>
        <p:nvSpPr>
          <p:cNvPr id="169" name="Shape 169"/>
          <p:cNvSpPr/>
          <p:nvPr/>
        </p:nvSpPr>
        <p:spPr>
          <a:xfrm>
            <a:off x="2638742" y="3879849"/>
            <a:ext cx="7727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25th Percentile: $60,250</a:t>
            </a:r>
          </a:p>
        </p:txBody>
      </p:sp>
      <p:sp>
        <p:nvSpPr>
          <p:cNvPr id="170" name="Shape 170"/>
          <p:cNvSpPr/>
          <p:nvPr/>
        </p:nvSpPr>
        <p:spPr>
          <a:xfrm>
            <a:off x="2551429" y="5651499"/>
            <a:ext cx="79019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75th Percentile: $103,570</a:t>
            </a:r>
          </a:p>
        </p:txBody>
      </p:sp>
      <p:sp>
        <p:nvSpPr>
          <p:cNvPr id="171" name="Shape 171"/>
          <p:cNvSpPr/>
          <p:nvPr/>
        </p:nvSpPr>
        <p:spPr>
          <a:xfrm>
            <a:off x="2365057" y="6540500"/>
            <a:ext cx="827468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90th Percentile: $130,800</a:t>
            </a:r>
          </a:p>
          <a:p>
            <a:pPr>
              <a:defRPr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u="sng">
                <a:hlinkClick r:id="rId2" invalidUrl="" action="" tgtFrame="" tooltip="" history="1" highlightClick="0" endSnd="0"/>
              </a:rPr>
              <a:t>Source: Bureau of Labor &amp; Statistics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1"/>
      <p:bldP build="p" bldLvl="5" animBg="1" rev="0" advAuto="0" spid="171" grpId="4"/>
      <p:bldP build="whole" bldLvl="1" animBg="1" rev="0" advAuto="0" spid="169" grpId="2"/>
      <p:bldP build="whole" bldLvl="1" animBg="1" rev="0" advAuto="0" spid="170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2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975360"/>
            <a:ext cx="13004800" cy="7802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hecker dir="ver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xfrm>
            <a:off x="-133577" y="2782923"/>
            <a:ext cx="13271955" cy="4187754"/>
          </a:xfrm>
          <a:prstGeom prst="rect">
            <a:avLst/>
          </a:prstGeom>
        </p:spPr>
        <p:txBody>
          <a:bodyPr/>
          <a:lstStyle/>
          <a:p>
            <a:pPr>
              <a:defRPr sz="12800">
                <a:solidFill>
                  <a:srgbClr val="FFFFFF"/>
                </a:solidFill>
              </a:defRPr>
            </a:pPr>
            <a:r>
              <a:t>ex·pe·ri·ence</a:t>
            </a:r>
          </a:p>
          <a:p>
            <a:pPr>
              <a:defRPr sz="12800">
                <a:solidFill>
                  <a:srgbClr val="FFFFFF"/>
                </a:solidFill>
              </a:defRPr>
            </a:pPr>
            <a:r>
              <a:t>/ˌikˈspirēəns/</a:t>
            </a:r>
          </a:p>
        </p:txBody>
      </p:sp>
      <p:sp>
        <p:nvSpPr>
          <p:cNvPr id="176" name="Shape 176"/>
          <p:cNvSpPr/>
          <p:nvPr/>
        </p:nvSpPr>
        <p:spPr>
          <a:xfrm rot="19560000">
            <a:off x="165100" y="2406649"/>
            <a:ext cx="1981201" cy="255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7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👑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80"/>
          <p:cNvGrpSpPr/>
          <p:nvPr/>
        </p:nvGrpSpPr>
        <p:grpSpPr>
          <a:xfrm>
            <a:off x="4879571" y="4195112"/>
            <a:ext cx="7090630" cy="2231908"/>
            <a:chOff x="0" y="0"/>
            <a:chExt cx="7090628" cy="2231907"/>
          </a:xfrm>
        </p:grpSpPr>
        <p:pic>
          <p:nvPicPr>
            <p:cNvPr id="178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06282" y="0"/>
              <a:ext cx="6484347" cy="1363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Shape 179"/>
            <p:cNvSpPr/>
            <p:nvPr/>
          </p:nvSpPr>
          <p:spPr>
            <a:xfrm>
              <a:off x="0" y="1584207"/>
              <a:ext cx="70619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>
                  <a:latin typeface="Montserrat"/>
                  <a:ea typeface="Montserrat"/>
                  <a:cs typeface="Montserrat"/>
                  <a:sym typeface="Montserrat"/>
                  <a:hlinkClick r:id="rId3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3" invalidUrl="" action="" tgtFrame="" tooltip="" history="1" highlightClick="0" endSnd="0"/>
                </a:rPr>
                <a:t>https://www.codecademy.com</a:t>
              </a:r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785812" y="5503094"/>
            <a:ext cx="11349331" cy="3871145"/>
            <a:chOff x="0" y="0"/>
            <a:chExt cx="11349330" cy="3871144"/>
          </a:xfrm>
        </p:grpSpPr>
        <p:pic>
          <p:nvPicPr>
            <p:cNvPr id="181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260600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Shape 182"/>
            <p:cNvSpPr/>
            <p:nvPr/>
          </p:nvSpPr>
          <p:spPr>
            <a:xfrm>
              <a:off x="83845" y="3375844"/>
              <a:ext cx="11265485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 u="sng">
                  <a:latin typeface="Montserrat"/>
                  <a:ea typeface="Montserrat"/>
                  <a:cs typeface="Montserrat"/>
                  <a:sym typeface="Montserrat"/>
                  <a:hlinkClick r:id="rId5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5" invalidUrl="" action="" tgtFrame="" tooltip="" history="1" highlightClick="0" endSnd="0"/>
                </a:rPr>
                <a:t>https://www.khanacademy.org/computing/computer-programming</a:t>
              </a:r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917956" y="588466"/>
            <a:ext cx="5784089" cy="2738934"/>
            <a:chOff x="0" y="0"/>
            <a:chExt cx="5784088" cy="2738933"/>
          </a:xfrm>
        </p:grpSpPr>
        <p:sp>
          <p:nvSpPr>
            <p:cNvPr id="184" name="Shape 184"/>
            <p:cNvSpPr/>
            <p:nvPr/>
          </p:nvSpPr>
          <p:spPr>
            <a:xfrm>
              <a:off x="0" y="2027733"/>
              <a:ext cx="578408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 u="sng">
                  <a:latin typeface="Montserrat"/>
                  <a:ea typeface="Montserrat"/>
                  <a:cs typeface="Montserrat"/>
                  <a:sym typeface="Montserrat"/>
                  <a:hlinkClick r:id="rId6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6" invalidUrl="" action="" tgtFrame="" tooltip="" history="1" highlightClick="0" endSnd="0"/>
                </a:rPr>
                <a:t>https://studio.code.org</a:t>
              </a:r>
            </a:p>
          </p:txBody>
        </p:sp>
        <p:pic>
          <p:nvPicPr>
            <p:cNvPr id="185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9648" y="0"/>
              <a:ext cx="1897017" cy="1874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7" name="Shape 187"/>
          <p:cNvSpPr/>
          <p:nvPr/>
        </p:nvSpPr>
        <p:spPr>
          <a:xfrm>
            <a:off x="5062702" y="304800"/>
            <a:ext cx="690387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i="1" sz="9200">
                <a:latin typeface="Exo 2"/>
                <a:ea typeface="Exo 2"/>
                <a:cs typeface="Exo 2"/>
                <a:sym typeface="Exo 2"/>
              </a:defRPr>
            </a:lvl1pPr>
          </a:lstStyle>
          <a:p>
            <a:pPr/>
            <a:r>
              <a:t>LEARN NOW!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2"/>
      <p:bldP build="whole" bldLvl="1" animBg="1" rev="0" advAuto="0" spid="183" grpId="3"/>
      <p:bldP build="whole" bldLvl="1" animBg="1" rev="0" advAuto="0" spid="18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1100"/>
            </a:lvl1pPr>
          </a:lstStyle>
          <a:p>
            <a:pPr/>
            <a:r>
              <a:t>Questions?</a:t>
            </a:r>
          </a:p>
        </p:txBody>
      </p:sp>
      <p:sp>
        <p:nvSpPr>
          <p:cNvPr id="190" name="Shape 190"/>
          <p:cNvSpPr/>
          <p:nvPr/>
        </p:nvSpPr>
        <p:spPr>
          <a:xfrm>
            <a:off x="3288817" y="7143750"/>
            <a:ext cx="642716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>
                <a:latin typeface="Montserrat"/>
                <a:ea typeface="Montserrat"/>
                <a:cs typeface="Montserrat"/>
                <a:sym typeface="Montserrat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http://spencer.gibb.us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59506" y="3225800"/>
            <a:ext cx="12885788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6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Computer Programmer</a:t>
            </a:r>
          </a:p>
        </p:txBody>
      </p:sp>
      <p:sp>
        <p:nvSpPr>
          <p:cNvPr id="122" name="Shape 122"/>
          <p:cNvSpPr/>
          <p:nvPr>
            <p:ph type="title"/>
          </p:nvPr>
        </p:nvSpPr>
        <p:spPr>
          <a:xfrm>
            <a:off x="765646" y="3225800"/>
            <a:ext cx="11473508" cy="3302000"/>
          </a:xfrm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pPr/>
            <a:r>
              <a:t>Software Engineer</a:t>
            </a:r>
          </a:p>
        </p:txBody>
      </p:sp>
      <p:sp>
        <p:nvSpPr>
          <p:cNvPr id="123" name="Shape 123"/>
          <p:cNvSpPr/>
          <p:nvPr/>
        </p:nvSpPr>
        <p:spPr>
          <a:xfrm>
            <a:off x="10648771" y="3101784"/>
            <a:ext cx="1490698" cy="189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defTabSz="1557866">
              <a:spcBef>
                <a:spcPts val="1000"/>
              </a:spcBef>
              <a:defRPr sz="10500">
                <a:solidFill>
                  <a:srgbClr val="424242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🤔</a:t>
            </a:r>
          </a:p>
        </p:txBody>
      </p:sp>
      <p:sp>
        <p:nvSpPr>
          <p:cNvPr id="124" name="Shape 124"/>
          <p:cNvSpPr/>
          <p:nvPr/>
        </p:nvSpPr>
        <p:spPr>
          <a:xfrm>
            <a:off x="10648771" y="3101784"/>
            <a:ext cx="1490698" cy="189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defTabSz="1557866">
              <a:spcBef>
                <a:spcPts val="1000"/>
              </a:spcBef>
              <a:defRPr sz="10500">
                <a:solidFill>
                  <a:srgbClr val="424242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😀</a:t>
            </a:r>
          </a:p>
        </p:txBody>
      </p:sp>
      <p:sp>
        <p:nvSpPr>
          <p:cNvPr id="125" name="Shape 125"/>
          <p:cNvSpPr/>
          <p:nvPr/>
        </p:nvSpPr>
        <p:spPr>
          <a:xfrm>
            <a:off x="1270000" y="254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5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Spencer Gibb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3"/>
      <p:bldP build="whole" bldLvl="1" animBg="1" rev="0" advAuto="0" spid="122" grpId="2"/>
      <p:bldP build="whole" bldLvl="1" animBg="1" rev="0" advAuto="0" spid="123" grpId="1"/>
      <p:bldP build="whole" bldLvl="1" animBg="1" rev="0" advAuto="0" spid="124" grpId="5"/>
      <p:bldP build="whole" bldLvl="1" animBg="1" rev="0" advAuto="0" spid="123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79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votal_WhiteOnTeal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2212821"/>
            <a:ext cx="13004800" cy="5327958"/>
          </a:xfrm>
          <a:prstGeom prst="rect">
            <a:avLst/>
          </a:prstGeom>
        </p:spPr>
      </p:pic>
      <p:sp>
        <p:nvSpPr>
          <p:cNvPr id="128" name="Shape 128"/>
          <p:cNvSpPr/>
          <p:nvPr/>
        </p:nvSpPr>
        <p:spPr>
          <a:xfrm>
            <a:off x="1270000" y="254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Spencer Gibb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79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votal_WhiteOnTeal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-619279"/>
            <a:ext cx="13004800" cy="5327958"/>
          </a:xfrm>
          <a:prstGeom prst="rect">
            <a:avLst/>
          </a:prstGeom>
        </p:spPr>
      </p:pic>
      <p:pic>
        <p:nvPicPr>
          <p:cNvPr id="1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300" y="3039219"/>
            <a:ext cx="6858000" cy="3857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08128" y="4312294"/>
            <a:ext cx="2329062" cy="2329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1223" y="7212810"/>
            <a:ext cx="5618154" cy="1516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68716" y="7191064"/>
            <a:ext cx="4407887" cy="1560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4"/>
      <p:bldP build="whole" bldLvl="1" animBg="1" rev="0" advAuto="0" spid="132" grpId="2"/>
      <p:bldP build="whole" bldLvl="1" animBg="1" rev="0" advAuto="0" spid="131" grpId="1"/>
      <p:bldP build="whole" bldLvl="1" animBg="1" rev="0" advAuto="0" spid="133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79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votal_WhiteOnTeal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-619279"/>
            <a:ext cx="13004800" cy="5327958"/>
          </a:xfrm>
          <a:prstGeom prst="rect">
            <a:avLst/>
          </a:prstGeom>
        </p:spPr>
      </p:pic>
      <p:grpSp>
        <p:nvGrpSpPr>
          <p:cNvPr id="139" name="Group 139"/>
          <p:cNvGrpSpPr/>
          <p:nvPr/>
        </p:nvGrpSpPr>
        <p:grpSpPr>
          <a:xfrm>
            <a:off x="687734" y="4970437"/>
            <a:ext cx="2588643" cy="4287864"/>
            <a:chOff x="0" y="0"/>
            <a:chExt cx="2588641" cy="4287862"/>
          </a:xfrm>
        </p:grpSpPr>
        <p:pic>
          <p:nvPicPr>
            <p:cNvPr id="13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588642" cy="25886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Shape 138"/>
            <p:cNvSpPr/>
            <p:nvPr/>
          </p:nvSpPr>
          <p:spPr>
            <a:xfrm>
              <a:off x="164325" y="2687662"/>
              <a:ext cx="2259992" cy="160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900">
                  <a:solidFill>
                    <a:srgbClr val="FFFFFF"/>
                  </a:solidFill>
                  <a:latin typeface="Montserrat Semi Bold"/>
                  <a:ea typeface="Montserrat Semi Bold"/>
                  <a:cs typeface="Montserrat Semi Bold"/>
                  <a:sym typeface="Montserrat Semi Bold"/>
                </a:defRPr>
              </a:pPr>
              <a:r>
                <a:t>$105 </a:t>
              </a:r>
            </a:p>
            <a:p>
              <a:pPr>
                <a:defRPr sz="4900">
                  <a:solidFill>
                    <a:srgbClr val="FFFFFF"/>
                  </a:solidFill>
                  <a:latin typeface="Montserrat Semi Bold"/>
                  <a:ea typeface="Montserrat Semi Bold"/>
                  <a:cs typeface="Montserrat Semi Bold"/>
                  <a:sym typeface="Montserrat Semi Bold"/>
                </a:defRPr>
              </a:pPr>
              <a:r>
                <a:t>Million</a:t>
              </a:r>
            </a:p>
          </p:txBody>
        </p:sp>
      </p:grpSp>
      <p:sp>
        <p:nvSpPr>
          <p:cNvPr id="140" name="Shape 140"/>
          <p:cNvSpPr/>
          <p:nvPr/>
        </p:nvSpPr>
        <p:spPr>
          <a:xfrm>
            <a:off x="1582394" y="3841750"/>
            <a:ext cx="984001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https://www.crunchbase.com/organization/pivotal/timeline</a:t>
            </a:r>
          </a:p>
        </p:txBody>
      </p:sp>
      <p:grpSp>
        <p:nvGrpSpPr>
          <p:cNvPr id="144" name="Group 144"/>
          <p:cNvGrpSpPr/>
          <p:nvPr/>
        </p:nvGrpSpPr>
        <p:grpSpPr>
          <a:xfrm>
            <a:off x="3836094" y="5617598"/>
            <a:ext cx="5134646" cy="3640703"/>
            <a:chOff x="0" y="0"/>
            <a:chExt cx="5134644" cy="3640701"/>
          </a:xfrm>
        </p:grpSpPr>
        <p:pic>
          <p:nvPicPr>
            <p:cNvPr id="141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65565"/>
              <a:ext cx="2588642" cy="963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46002" y="0"/>
              <a:ext cx="2588643" cy="129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" name="Shape 143"/>
            <p:cNvSpPr/>
            <p:nvPr/>
          </p:nvSpPr>
          <p:spPr>
            <a:xfrm>
              <a:off x="1536310" y="2040501"/>
              <a:ext cx="2259991" cy="160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900">
                  <a:solidFill>
                    <a:srgbClr val="FFFFFF"/>
                  </a:solidFill>
                  <a:latin typeface="Montserrat Semi Bold"/>
                  <a:ea typeface="Montserrat Semi Bold"/>
                  <a:cs typeface="Montserrat Semi Bold"/>
                  <a:sym typeface="Montserrat Semi Bold"/>
                </a:defRPr>
              </a:pPr>
              <a:r>
                <a:t>$250+</a:t>
              </a:r>
            </a:p>
            <a:p>
              <a:pPr>
                <a:defRPr sz="4900">
                  <a:solidFill>
                    <a:srgbClr val="FFFFFF"/>
                  </a:solidFill>
                  <a:latin typeface="Montserrat Semi Bold"/>
                  <a:ea typeface="Montserrat Semi Bold"/>
                  <a:cs typeface="Montserrat Semi Bold"/>
                  <a:sym typeface="Montserrat Semi Bold"/>
                </a:defRPr>
              </a:pPr>
              <a:r>
                <a:t>Million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8956928" y="5051883"/>
            <a:ext cx="3434894" cy="4206418"/>
            <a:chOff x="0" y="0"/>
            <a:chExt cx="3434892" cy="4206416"/>
          </a:xfrm>
        </p:grpSpPr>
        <p:pic>
          <p:nvPicPr>
            <p:cNvPr id="145" name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4571" y="0"/>
              <a:ext cx="2425751" cy="2425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Shape 146"/>
            <p:cNvSpPr/>
            <p:nvPr/>
          </p:nvSpPr>
          <p:spPr>
            <a:xfrm>
              <a:off x="-1" y="2606216"/>
              <a:ext cx="3434894" cy="160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900">
                  <a:solidFill>
                    <a:srgbClr val="FFFFFF"/>
                  </a:solidFill>
                  <a:latin typeface="Montserrat Semi Bold"/>
                  <a:ea typeface="Montserrat Semi Bold"/>
                  <a:cs typeface="Montserrat Semi Bold"/>
                  <a:sym typeface="Montserrat Semi Bold"/>
                </a:defRPr>
              </a:pPr>
              <a:r>
                <a:t>Buys EMC</a:t>
              </a:r>
            </a:p>
            <a:p>
              <a:pPr>
                <a:defRPr sz="4900">
                  <a:solidFill>
                    <a:srgbClr val="FFFFFF"/>
                  </a:solidFill>
                  <a:latin typeface="Montserrat Semi Bold"/>
                  <a:ea typeface="Montserrat Semi Bold"/>
                  <a:cs typeface="Montserrat Semi Bold"/>
                  <a:sym typeface="Montserrat Semi Bold"/>
                </a:defRPr>
              </a:pPr>
              <a:r>
                <a:t>$67 Billion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949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2"/>
      <p:bldP build="whole" bldLvl="1" animBg="1" rev="0" advAuto="0" spid="139" grpId="1"/>
      <p:bldP build="whole" bldLvl="1" animBg="1" rev="0" advAuto="0" spid="147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2016-08-22 12.48.43-enhanced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949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2016-07-29 16.08.38-enhanced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6" t="1685" r="50720" b="3145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wipe dir="u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83" t="0" r="0" b="29729"/>
          <a:stretch>
            <a:fillRect/>
          </a:stretch>
        </p:blipFill>
        <p:spPr>
          <a:xfrm>
            <a:off x="0" y="23793"/>
            <a:ext cx="12915900" cy="9729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